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21" r:id="rId3"/>
    <p:sldId id="538" r:id="rId4"/>
    <p:sldId id="522" r:id="rId5"/>
    <p:sldId id="523" r:id="rId6"/>
    <p:sldId id="691" r:id="rId7"/>
    <p:sldId id="536" r:id="rId8"/>
    <p:sldId id="53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U WEI" initials="" lastIdx="2" clrIdx="0"/>
  <p:cmAuthor id="1" name="others" initials="w" lastIdx="10" clrIdx="0"/>
  <p:cmAuthor id="2" name="作者" initials="A" lastIdx="0" clrIdx="1"/>
  <p:cmAuthor id="4" name="zhuang" initials="z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C88"/>
    <a:srgbClr val="1B69D2"/>
    <a:srgbClr val="FFFFFF"/>
    <a:srgbClr val="4F94F9"/>
    <a:srgbClr val="01066E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0" y="78"/>
      </p:cViewPr>
      <p:guideLst>
        <p:guide orient="horz" pos="245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 userDrawn="1"/>
        </p:nvSpPr>
        <p:spPr>
          <a:xfrm rot="10800000">
            <a:off x="9767454" y="0"/>
            <a:ext cx="2424545" cy="2424545"/>
          </a:xfrm>
          <a:prstGeom prst="rtTriangle">
            <a:avLst/>
          </a:prstGeom>
          <a:solidFill>
            <a:srgbClr val="1B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 userDrawn="1"/>
        </p:nvSpPr>
        <p:spPr>
          <a:xfrm>
            <a:off x="0" y="1136072"/>
            <a:ext cx="5721927" cy="5721927"/>
          </a:xfrm>
          <a:prstGeom prst="rtTriangle">
            <a:avLst/>
          </a:prstGeom>
          <a:solidFill>
            <a:srgbClr val="1B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1230059" y="1302981"/>
            <a:ext cx="3657682" cy="3657682"/>
            <a:chOff x="1336963" y="927064"/>
            <a:chExt cx="4184074" cy="4184074"/>
          </a:xfrm>
        </p:grpSpPr>
        <p:sp>
          <p:nvSpPr>
            <p:cNvPr id="9" name="椭圆 8"/>
            <p:cNvSpPr/>
            <p:nvPr/>
          </p:nvSpPr>
          <p:spPr>
            <a:xfrm>
              <a:off x="1336963" y="927064"/>
              <a:ext cx="4184074" cy="4184074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732986" y="1323087"/>
              <a:ext cx="3392028" cy="3392028"/>
            </a:xfrm>
            <a:prstGeom prst="ellipse">
              <a:avLst/>
            </a:prstGeom>
            <a:blipFill rotWithShape="1">
              <a:blip r:embed="rId2"/>
              <a:tile sx="40000" sy="40000" algn="b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/>
          <p:cNvSpPr txBox="1"/>
          <p:nvPr userDrawn="1"/>
        </p:nvSpPr>
        <p:spPr>
          <a:xfrm>
            <a:off x="748030" y="5474335"/>
            <a:ext cx="2966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为客户创造价值</a:t>
            </a:r>
            <a:endParaRPr lang="en-US" altLang="zh-CN" sz="2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做一流软件企业</a:t>
            </a:r>
            <a:endParaRPr lang="zh-CN" altLang="en-US" sz="2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任意多边形: 形状 57"/>
          <p:cNvSpPr/>
          <p:nvPr userDrawn="1"/>
        </p:nvSpPr>
        <p:spPr>
          <a:xfrm>
            <a:off x="9090314" y="-325767"/>
            <a:ext cx="1354280" cy="1235242"/>
          </a:xfrm>
          <a:custGeom>
            <a:avLst/>
            <a:gdLst>
              <a:gd name="connsiteX0" fmla="*/ 0 w 2718953"/>
              <a:gd name="connsiteY0" fmla="*/ 0 h 2479964"/>
              <a:gd name="connsiteX1" fmla="*/ 238989 w 2718953"/>
              <a:gd name="connsiteY1" fmla="*/ 0 h 2479964"/>
              <a:gd name="connsiteX2" fmla="*/ 2718953 w 2718953"/>
              <a:gd name="connsiteY2" fmla="*/ 2479964 h 2479964"/>
              <a:gd name="connsiteX3" fmla="*/ 2479963 w 2718953"/>
              <a:gd name="connsiteY3" fmla="*/ 2479964 h 24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953" h="2479964">
                <a:moveTo>
                  <a:pt x="0" y="0"/>
                </a:moveTo>
                <a:lnTo>
                  <a:pt x="238989" y="0"/>
                </a:lnTo>
                <a:lnTo>
                  <a:pt x="2718953" y="2479964"/>
                </a:lnTo>
                <a:lnTo>
                  <a:pt x="2479963" y="2479964"/>
                </a:lnTo>
                <a:close/>
              </a:path>
            </a:pathLst>
          </a:custGeom>
          <a:solidFill>
            <a:srgbClr val="1B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5" y="191135"/>
            <a:ext cx="2091055" cy="82994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102235" y="41910"/>
            <a:ext cx="1127760" cy="11360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7420"/>
            <a:ext cx="600253" cy="57600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9195" y="8262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9090025" y="-325755"/>
            <a:ext cx="3101975" cy="2750185"/>
            <a:chOff x="14315" y="-513"/>
            <a:chExt cx="4885" cy="4331"/>
          </a:xfrm>
        </p:grpSpPr>
        <p:sp>
          <p:nvSpPr>
            <p:cNvPr id="8" name="直角三角形 7"/>
            <p:cNvSpPr/>
            <p:nvPr/>
          </p:nvSpPr>
          <p:spPr>
            <a:xfrm rot="10800000">
              <a:off x="15382" y="0"/>
              <a:ext cx="3818" cy="3818"/>
            </a:xfrm>
            <a:prstGeom prst="rtTriangle">
              <a:avLst/>
            </a:prstGeom>
            <a:solidFill>
              <a:srgbClr val="1B69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14315" y="-513"/>
              <a:ext cx="2133" cy="1945"/>
            </a:xfrm>
            <a:custGeom>
              <a:avLst/>
              <a:gdLst>
                <a:gd name="connsiteX0" fmla="*/ 0 w 2718953"/>
                <a:gd name="connsiteY0" fmla="*/ 0 h 2479964"/>
                <a:gd name="connsiteX1" fmla="*/ 238989 w 2718953"/>
                <a:gd name="connsiteY1" fmla="*/ 0 h 2479964"/>
                <a:gd name="connsiteX2" fmla="*/ 2718953 w 2718953"/>
                <a:gd name="connsiteY2" fmla="*/ 2479964 h 2479964"/>
                <a:gd name="connsiteX3" fmla="*/ 2479963 w 2718953"/>
                <a:gd name="connsiteY3" fmla="*/ 2479964 h 247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8953" h="2479964">
                  <a:moveTo>
                    <a:pt x="0" y="0"/>
                  </a:moveTo>
                  <a:lnTo>
                    <a:pt x="238989" y="0"/>
                  </a:lnTo>
                  <a:lnTo>
                    <a:pt x="2718953" y="2479964"/>
                  </a:lnTo>
                  <a:lnTo>
                    <a:pt x="2479963" y="2479964"/>
                  </a:lnTo>
                  <a:close/>
                </a:path>
              </a:pathLst>
            </a:custGeom>
            <a:solidFill>
              <a:srgbClr val="1B69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800000">
            <a:off x="0" y="4433570"/>
            <a:ext cx="3101975" cy="2750185"/>
            <a:chOff x="14315" y="-513"/>
            <a:chExt cx="4885" cy="4331"/>
          </a:xfrm>
        </p:grpSpPr>
        <p:sp>
          <p:nvSpPr>
            <p:cNvPr id="11" name="直角三角形 10"/>
            <p:cNvSpPr/>
            <p:nvPr/>
          </p:nvSpPr>
          <p:spPr>
            <a:xfrm rot="10800000">
              <a:off x="15382" y="0"/>
              <a:ext cx="3818" cy="3818"/>
            </a:xfrm>
            <a:prstGeom prst="rtTriangle">
              <a:avLst/>
            </a:prstGeom>
            <a:solidFill>
              <a:srgbClr val="1B69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57"/>
            <p:cNvSpPr/>
            <p:nvPr/>
          </p:nvSpPr>
          <p:spPr>
            <a:xfrm>
              <a:off x="14315" y="-513"/>
              <a:ext cx="2133" cy="1945"/>
            </a:xfrm>
            <a:custGeom>
              <a:avLst/>
              <a:gdLst>
                <a:gd name="connsiteX0" fmla="*/ 0 w 2718953"/>
                <a:gd name="connsiteY0" fmla="*/ 0 h 2479964"/>
                <a:gd name="connsiteX1" fmla="*/ 238989 w 2718953"/>
                <a:gd name="connsiteY1" fmla="*/ 0 h 2479964"/>
                <a:gd name="connsiteX2" fmla="*/ 2718953 w 2718953"/>
                <a:gd name="connsiteY2" fmla="*/ 2479964 h 2479964"/>
                <a:gd name="connsiteX3" fmla="*/ 2479963 w 2718953"/>
                <a:gd name="connsiteY3" fmla="*/ 2479964 h 247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8953" h="2479964">
                  <a:moveTo>
                    <a:pt x="0" y="0"/>
                  </a:moveTo>
                  <a:lnTo>
                    <a:pt x="238989" y="0"/>
                  </a:lnTo>
                  <a:lnTo>
                    <a:pt x="2718953" y="2479964"/>
                  </a:lnTo>
                  <a:lnTo>
                    <a:pt x="2479963" y="2479964"/>
                  </a:lnTo>
                  <a:close/>
                </a:path>
              </a:pathLst>
            </a:custGeom>
            <a:solidFill>
              <a:srgbClr val="1B69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5" y="191135"/>
            <a:ext cx="2091055" cy="829945"/>
          </a:xfrm>
          <a:prstGeom prst="rect">
            <a:avLst/>
          </a:prstGeom>
        </p:spPr>
      </p:pic>
      <p:pic>
        <p:nvPicPr>
          <p:cNvPr id="4" name="图片 3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102235" y="41910"/>
            <a:ext cx="1127760" cy="11360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 userDrawn="1"/>
        </p:nvSpPr>
        <p:spPr>
          <a:xfrm>
            <a:off x="0" y="4031672"/>
            <a:ext cx="2826327" cy="2826327"/>
          </a:xfrm>
          <a:prstGeom prst="rtTriangle">
            <a:avLst/>
          </a:prstGeom>
          <a:solidFill>
            <a:srgbClr val="1B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 userDrawn="1"/>
        </p:nvSpPr>
        <p:spPr>
          <a:xfrm>
            <a:off x="10383800" y="-208912"/>
            <a:ext cx="1354280" cy="1235242"/>
          </a:xfrm>
          <a:custGeom>
            <a:avLst/>
            <a:gdLst>
              <a:gd name="connsiteX0" fmla="*/ 0 w 2718953"/>
              <a:gd name="connsiteY0" fmla="*/ 0 h 2479964"/>
              <a:gd name="connsiteX1" fmla="*/ 238989 w 2718953"/>
              <a:gd name="connsiteY1" fmla="*/ 0 h 2479964"/>
              <a:gd name="connsiteX2" fmla="*/ 2718953 w 2718953"/>
              <a:gd name="connsiteY2" fmla="*/ 2479964 h 2479964"/>
              <a:gd name="connsiteX3" fmla="*/ 2479963 w 2718953"/>
              <a:gd name="connsiteY3" fmla="*/ 2479964 h 24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953" h="2479964">
                <a:moveTo>
                  <a:pt x="0" y="0"/>
                </a:moveTo>
                <a:lnTo>
                  <a:pt x="238989" y="0"/>
                </a:lnTo>
                <a:lnTo>
                  <a:pt x="2718953" y="2479964"/>
                </a:lnTo>
                <a:lnTo>
                  <a:pt x="2479963" y="2479964"/>
                </a:lnTo>
                <a:close/>
              </a:path>
            </a:pathLst>
          </a:custGeom>
          <a:solidFill>
            <a:srgbClr val="1B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6"/>
          <p:cNvSpPr/>
          <p:nvPr userDrawn="1"/>
        </p:nvSpPr>
        <p:spPr>
          <a:xfrm>
            <a:off x="10395922" y="581889"/>
            <a:ext cx="3235404" cy="2951020"/>
          </a:xfrm>
          <a:custGeom>
            <a:avLst/>
            <a:gdLst>
              <a:gd name="connsiteX0" fmla="*/ 0 w 2718953"/>
              <a:gd name="connsiteY0" fmla="*/ 0 h 2479964"/>
              <a:gd name="connsiteX1" fmla="*/ 238989 w 2718953"/>
              <a:gd name="connsiteY1" fmla="*/ 0 h 2479964"/>
              <a:gd name="connsiteX2" fmla="*/ 2718953 w 2718953"/>
              <a:gd name="connsiteY2" fmla="*/ 2479964 h 2479964"/>
              <a:gd name="connsiteX3" fmla="*/ 2479963 w 2718953"/>
              <a:gd name="connsiteY3" fmla="*/ 2479964 h 24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953" h="2479964">
                <a:moveTo>
                  <a:pt x="0" y="0"/>
                </a:moveTo>
                <a:lnTo>
                  <a:pt x="238989" y="0"/>
                </a:lnTo>
                <a:lnTo>
                  <a:pt x="2718953" y="2479964"/>
                </a:lnTo>
                <a:lnTo>
                  <a:pt x="2479963" y="2479964"/>
                </a:lnTo>
                <a:close/>
              </a:path>
            </a:pathLst>
          </a:custGeom>
          <a:solidFill>
            <a:srgbClr val="1B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7"/>
          <p:cNvSpPr/>
          <p:nvPr userDrawn="1"/>
        </p:nvSpPr>
        <p:spPr>
          <a:xfrm>
            <a:off x="1941367" y="5611091"/>
            <a:ext cx="2021427" cy="1843748"/>
          </a:xfrm>
          <a:custGeom>
            <a:avLst/>
            <a:gdLst>
              <a:gd name="connsiteX0" fmla="*/ 0 w 2718953"/>
              <a:gd name="connsiteY0" fmla="*/ 0 h 2479964"/>
              <a:gd name="connsiteX1" fmla="*/ 238989 w 2718953"/>
              <a:gd name="connsiteY1" fmla="*/ 0 h 2479964"/>
              <a:gd name="connsiteX2" fmla="*/ 2718953 w 2718953"/>
              <a:gd name="connsiteY2" fmla="*/ 2479964 h 2479964"/>
              <a:gd name="connsiteX3" fmla="*/ 2479963 w 2718953"/>
              <a:gd name="connsiteY3" fmla="*/ 2479964 h 24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953" h="2479964">
                <a:moveTo>
                  <a:pt x="0" y="0"/>
                </a:moveTo>
                <a:lnTo>
                  <a:pt x="238989" y="0"/>
                </a:lnTo>
                <a:lnTo>
                  <a:pt x="2718953" y="2479964"/>
                </a:lnTo>
                <a:lnTo>
                  <a:pt x="2479963" y="2479964"/>
                </a:lnTo>
                <a:close/>
              </a:path>
            </a:pathLst>
          </a:custGeom>
          <a:solidFill>
            <a:srgbClr val="1B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212715" y="542290"/>
            <a:ext cx="1766570" cy="1435100"/>
            <a:chOff x="8209" y="437"/>
            <a:chExt cx="2782" cy="2260"/>
          </a:xfrm>
        </p:grpSpPr>
        <p:sp>
          <p:nvSpPr>
            <p:cNvPr id="36" name="Rectangle 45"/>
            <p:cNvSpPr/>
            <p:nvPr/>
          </p:nvSpPr>
          <p:spPr bwMode="auto">
            <a:xfrm>
              <a:off x="8209" y="1707"/>
              <a:ext cx="2782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CONTENTS</a:t>
              </a:r>
              <a:endPara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endParaRPr>
            </a:p>
          </p:txBody>
        </p:sp>
        <p:sp>
          <p:nvSpPr>
            <p:cNvPr id="78" name="文本框 7"/>
            <p:cNvSpPr txBox="1"/>
            <p:nvPr/>
          </p:nvSpPr>
          <p:spPr bwMode="auto">
            <a:xfrm>
              <a:off x="8283" y="437"/>
              <a:ext cx="2634" cy="1450"/>
            </a:xfrm>
            <a:prstGeom prst="rect">
              <a:avLst/>
            </a:prstGeom>
            <a:noFill/>
          </p:spPr>
          <p:txBody>
            <a:bodyPr wrap="square" lIns="91438" tIns="45719" rIns="91438" bIns="45719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zh-CN" sz="5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目录</a:t>
              </a:r>
              <a:endPara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 userDrawn="1"/>
        </p:nvSpPr>
        <p:spPr>
          <a:xfrm>
            <a:off x="0" y="4031672"/>
            <a:ext cx="2826327" cy="2826327"/>
          </a:xfrm>
          <a:prstGeom prst="rtTriangle">
            <a:avLst/>
          </a:prstGeom>
          <a:solidFill>
            <a:srgbClr val="1B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 userDrawn="1"/>
        </p:nvSpPr>
        <p:spPr>
          <a:xfrm>
            <a:off x="10383800" y="-208912"/>
            <a:ext cx="1354280" cy="1235242"/>
          </a:xfrm>
          <a:custGeom>
            <a:avLst/>
            <a:gdLst>
              <a:gd name="connsiteX0" fmla="*/ 0 w 2718953"/>
              <a:gd name="connsiteY0" fmla="*/ 0 h 2479964"/>
              <a:gd name="connsiteX1" fmla="*/ 238989 w 2718953"/>
              <a:gd name="connsiteY1" fmla="*/ 0 h 2479964"/>
              <a:gd name="connsiteX2" fmla="*/ 2718953 w 2718953"/>
              <a:gd name="connsiteY2" fmla="*/ 2479964 h 2479964"/>
              <a:gd name="connsiteX3" fmla="*/ 2479963 w 2718953"/>
              <a:gd name="connsiteY3" fmla="*/ 2479964 h 24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953" h="2479964">
                <a:moveTo>
                  <a:pt x="0" y="0"/>
                </a:moveTo>
                <a:lnTo>
                  <a:pt x="238989" y="0"/>
                </a:lnTo>
                <a:lnTo>
                  <a:pt x="2718953" y="2479964"/>
                </a:lnTo>
                <a:lnTo>
                  <a:pt x="2479963" y="2479964"/>
                </a:lnTo>
                <a:close/>
              </a:path>
            </a:pathLst>
          </a:custGeom>
          <a:solidFill>
            <a:srgbClr val="1B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6"/>
          <p:cNvSpPr/>
          <p:nvPr userDrawn="1"/>
        </p:nvSpPr>
        <p:spPr>
          <a:xfrm>
            <a:off x="10395922" y="581889"/>
            <a:ext cx="3235404" cy="2951020"/>
          </a:xfrm>
          <a:custGeom>
            <a:avLst/>
            <a:gdLst>
              <a:gd name="connsiteX0" fmla="*/ 0 w 2718953"/>
              <a:gd name="connsiteY0" fmla="*/ 0 h 2479964"/>
              <a:gd name="connsiteX1" fmla="*/ 238989 w 2718953"/>
              <a:gd name="connsiteY1" fmla="*/ 0 h 2479964"/>
              <a:gd name="connsiteX2" fmla="*/ 2718953 w 2718953"/>
              <a:gd name="connsiteY2" fmla="*/ 2479964 h 2479964"/>
              <a:gd name="connsiteX3" fmla="*/ 2479963 w 2718953"/>
              <a:gd name="connsiteY3" fmla="*/ 2479964 h 24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953" h="2479964">
                <a:moveTo>
                  <a:pt x="0" y="0"/>
                </a:moveTo>
                <a:lnTo>
                  <a:pt x="238989" y="0"/>
                </a:lnTo>
                <a:lnTo>
                  <a:pt x="2718953" y="2479964"/>
                </a:lnTo>
                <a:lnTo>
                  <a:pt x="2479963" y="2479964"/>
                </a:lnTo>
                <a:close/>
              </a:path>
            </a:pathLst>
          </a:custGeom>
          <a:solidFill>
            <a:srgbClr val="1B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7"/>
          <p:cNvSpPr/>
          <p:nvPr userDrawn="1"/>
        </p:nvSpPr>
        <p:spPr>
          <a:xfrm>
            <a:off x="1941367" y="5611091"/>
            <a:ext cx="2021427" cy="1843748"/>
          </a:xfrm>
          <a:custGeom>
            <a:avLst/>
            <a:gdLst>
              <a:gd name="connsiteX0" fmla="*/ 0 w 2718953"/>
              <a:gd name="connsiteY0" fmla="*/ 0 h 2479964"/>
              <a:gd name="connsiteX1" fmla="*/ 238989 w 2718953"/>
              <a:gd name="connsiteY1" fmla="*/ 0 h 2479964"/>
              <a:gd name="connsiteX2" fmla="*/ 2718953 w 2718953"/>
              <a:gd name="connsiteY2" fmla="*/ 2479964 h 2479964"/>
              <a:gd name="connsiteX3" fmla="*/ 2479963 w 2718953"/>
              <a:gd name="connsiteY3" fmla="*/ 2479964 h 24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953" h="2479964">
                <a:moveTo>
                  <a:pt x="0" y="0"/>
                </a:moveTo>
                <a:lnTo>
                  <a:pt x="238989" y="0"/>
                </a:lnTo>
                <a:lnTo>
                  <a:pt x="2718953" y="2479964"/>
                </a:lnTo>
                <a:lnTo>
                  <a:pt x="2479963" y="2479964"/>
                </a:lnTo>
                <a:close/>
              </a:path>
            </a:pathLst>
          </a:custGeom>
          <a:solidFill>
            <a:srgbClr val="1B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星邺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924" y="124737"/>
            <a:ext cx="10972800" cy="53483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68"/>
          <p:cNvSpPr txBox="1"/>
          <p:nvPr/>
        </p:nvSpPr>
        <p:spPr>
          <a:xfrm>
            <a:off x="7492223" y="3282801"/>
            <a:ext cx="3774582" cy="614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3400" dirty="0">
                <a:solidFill>
                  <a:srgbClr val="1B69D2"/>
                </a:solidFill>
                <a:latin typeface="Arial Black" panose="020B0A04020102020204" pitchFamily="34" charset="0"/>
              </a:rPr>
              <a:t>这里写作品名称</a:t>
            </a:r>
            <a:endParaRPr lang="zh-CN" altLang="en-US" sz="3400" dirty="0">
              <a:solidFill>
                <a:srgbClr val="1B69D2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文本框 7"/>
          <p:cNvSpPr txBox="1"/>
          <p:nvPr/>
        </p:nvSpPr>
        <p:spPr bwMode="auto">
          <a:xfrm>
            <a:off x="4572635" y="1907540"/>
            <a:ext cx="6694170" cy="1320800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defRPr/>
            </a:pPr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南京信息工程大学</a:t>
            </a:r>
            <a:endParaRPr lang="zh-CN" sz="4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defRPr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星邺杯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智能体创新大赛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9404839" y="4490473"/>
            <a:ext cx="1773066" cy="424428"/>
            <a:chOff x="7176654" y="4286117"/>
            <a:chExt cx="1773066" cy="424428"/>
          </a:xfrm>
        </p:grpSpPr>
        <p:sp>
          <p:nvSpPr>
            <p:cNvPr id="93" name="矩形: 圆角 2"/>
            <p:cNvSpPr/>
            <p:nvPr/>
          </p:nvSpPr>
          <p:spPr>
            <a:xfrm>
              <a:off x="7176654" y="4286117"/>
              <a:ext cx="1773066" cy="424428"/>
            </a:xfrm>
            <a:prstGeom prst="roundRect">
              <a:avLst>
                <a:gd name="adj" fmla="val 15415"/>
              </a:avLst>
            </a:prstGeom>
            <a:solidFill>
              <a:srgbClr val="1B69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zh-CN" altLang="en-US" dirty="0">
                <a:solidFill>
                  <a:srgbClr val="509FA4"/>
                </a:solidFill>
                <a:latin typeface="Arial" panose="020B0604020202020204" pitchFamily="34" charset="0"/>
                <a:ea typeface="思源黑体 CN Medium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文本框 14"/>
            <p:cNvSpPr txBox="1"/>
            <p:nvPr/>
          </p:nvSpPr>
          <p:spPr bwMode="auto">
            <a:xfrm>
              <a:off x="7199746" y="4336750"/>
              <a:ext cx="1726883" cy="3206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8" tIns="45719" rIns="91438" bIns="45719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500000000000000" pitchFamily="34" charset="-122"/>
                  <a:sym typeface="Arial" panose="020B0604020202020204" pitchFamily="34" charset="0"/>
                </a:rPr>
                <a:t>汇报人：</a:t>
              </a:r>
              <a:r>
                <a:rPr lang="en-US" altLang="zh-CN" sz="15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500000000000000" pitchFamily="34" charset="-122"/>
                  <a:sym typeface="Arial" panose="020B0604020202020204" pitchFamily="34" charset="0"/>
                </a:rPr>
                <a:t>XXX</a:t>
              </a:r>
              <a:endPara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本材料要包括但不限如下内容：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39570" y="1035050"/>
            <a:ext cx="68567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一、痛点与目标</a:t>
            </a: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问题：用户遇到什么问题，核心需求是什么？（配场景图）</a:t>
            </a: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目标：阐述项目的关键任务以及能够实现的功能目标。</a:t>
            </a: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二、解决方案</a:t>
            </a: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技术框架：简单流程图（输入→处理→输出）；</a:t>
            </a: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创新点：用对比图/关键词说明项目的核心创新。</a:t>
            </a: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三、成果演示</a:t>
            </a: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功能截图，并现场演示最核心的功能；</a:t>
            </a: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数据效果：突出项目成效的量化指标（如“速度提升70%”）。</a:t>
            </a: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四、创新与价值</a:t>
            </a: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总结创新；应用场景：举2-3个能落地的例子。</a:t>
            </a: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五、总结</a:t>
            </a:r>
            <a:endParaRPr lang="en-US" altLang="zh-CN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项目意义，未来计划：</a:t>
            </a:r>
            <a:r>
              <a:rPr lang="en-US" altLang="zh-CN" dirty="0">
                <a:sym typeface="+mn-ea"/>
              </a:rPr>
              <a:t>1-2</a:t>
            </a:r>
            <a:r>
              <a:rPr lang="zh-CN" altLang="en-US" dirty="0">
                <a:sym typeface="+mn-ea"/>
              </a:rPr>
              <a:t>个优化方向等。</a:t>
            </a:r>
            <a:endParaRPr lang="zh-CN" altLang="en-US" dirty="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20"/>
          <p:cNvSpPr txBox="1"/>
          <p:nvPr/>
        </p:nvSpPr>
        <p:spPr>
          <a:xfrm>
            <a:off x="2242391" y="2572271"/>
            <a:ext cx="339263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B69D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01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/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输入标题内容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20"/>
          <p:cNvSpPr txBox="1"/>
          <p:nvPr/>
        </p:nvSpPr>
        <p:spPr>
          <a:xfrm>
            <a:off x="6556977" y="2572271"/>
            <a:ext cx="339263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B69D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02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/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输入标题内容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20"/>
          <p:cNvSpPr txBox="1"/>
          <p:nvPr/>
        </p:nvSpPr>
        <p:spPr>
          <a:xfrm>
            <a:off x="2242391" y="4083396"/>
            <a:ext cx="339263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B69D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03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/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输入标题内容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20"/>
          <p:cNvSpPr txBox="1"/>
          <p:nvPr/>
        </p:nvSpPr>
        <p:spPr>
          <a:xfrm>
            <a:off x="6556977" y="4083396"/>
            <a:ext cx="339263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B69D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04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/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输入标题内容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0" grpId="0"/>
      <p:bldP spid="56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765478" y="2181222"/>
            <a:ext cx="2661044" cy="631414"/>
            <a:chOff x="4986877" y="2883184"/>
            <a:chExt cx="2661044" cy="631414"/>
          </a:xfrm>
        </p:grpSpPr>
        <p:sp>
          <p:nvSpPr>
            <p:cNvPr id="22" name="圆角矩形 44"/>
            <p:cNvSpPr/>
            <p:nvPr/>
          </p:nvSpPr>
          <p:spPr>
            <a:xfrm rot="21579904">
              <a:off x="4986877" y="2883184"/>
              <a:ext cx="2661044" cy="631414"/>
            </a:xfrm>
            <a:prstGeom prst="roundRect">
              <a:avLst>
                <a:gd name="adj" fmla="val 50000"/>
              </a:avLst>
            </a:prstGeom>
            <a:solidFill>
              <a:srgbClr val="1B69D2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16200000">
              <a:off x="5019805" y="3152693"/>
              <a:ext cx="615553" cy="92397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rot="16200000" flipH="1">
              <a:off x="5061784" y="2964684"/>
              <a:ext cx="468184" cy="468416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B69D2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1B69D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536040" y="2937281"/>
              <a:ext cx="18051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500000000000000" pitchFamily="34" charset="-122"/>
                  <a:sym typeface="Arial" panose="020B0604020202020204" pitchFamily="34" charset="0"/>
                </a:rPr>
                <a:t>ONE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文本框 7"/>
          <p:cNvSpPr txBox="1"/>
          <p:nvPr/>
        </p:nvSpPr>
        <p:spPr>
          <a:xfrm>
            <a:off x="2880360" y="3087182"/>
            <a:ext cx="64312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6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请输入标题内容</a:t>
            </a:r>
            <a:endParaRPr lang="zh-CN" altLang="en-US" sz="6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5543912" y="4236743"/>
            <a:ext cx="1104177" cy="0"/>
          </a:xfrm>
          <a:prstGeom prst="line">
            <a:avLst/>
          </a:prstGeom>
          <a:ln w="57150">
            <a:solidFill>
              <a:srgbClr val="1B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765478" y="2181222"/>
            <a:ext cx="2661044" cy="631414"/>
            <a:chOff x="4986877" y="2883184"/>
            <a:chExt cx="2661044" cy="631414"/>
          </a:xfrm>
        </p:grpSpPr>
        <p:sp>
          <p:nvSpPr>
            <p:cNvPr id="22" name="圆角矩形 44"/>
            <p:cNvSpPr/>
            <p:nvPr/>
          </p:nvSpPr>
          <p:spPr>
            <a:xfrm rot="21579904">
              <a:off x="4986877" y="2883184"/>
              <a:ext cx="2661044" cy="631414"/>
            </a:xfrm>
            <a:prstGeom prst="roundRect">
              <a:avLst>
                <a:gd name="adj" fmla="val 50000"/>
              </a:avLst>
            </a:prstGeom>
            <a:solidFill>
              <a:srgbClr val="1B69D2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16200000">
              <a:off x="5019805" y="3152693"/>
              <a:ext cx="615553" cy="92397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rot="16200000" flipH="1">
              <a:off x="5061784" y="2964684"/>
              <a:ext cx="468184" cy="468416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B69D2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1B69D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536040" y="2937281"/>
              <a:ext cx="1805192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500000000000000" pitchFamily="34" charset="-122"/>
                  <a:sym typeface="Arial" panose="020B0604020202020204" pitchFamily="34" charset="0"/>
                </a:rPr>
                <a:t>TWO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文本框 7"/>
          <p:cNvSpPr txBox="1"/>
          <p:nvPr/>
        </p:nvSpPr>
        <p:spPr>
          <a:xfrm>
            <a:off x="2880360" y="3087182"/>
            <a:ext cx="64312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6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请输入标题内容</a:t>
            </a:r>
            <a:endParaRPr lang="zh-CN" altLang="en-US" sz="6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5543912" y="4236743"/>
            <a:ext cx="1104177" cy="0"/>
          </a:xfrm>
          <a:prstGeom prst="line">
            <a:avLst/>
          </a:prstGeom>
          <a:ln w="57150">
            <a:solidFill>
              <a:srgbClr val="1B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WPS 演示</Application>
  <PresentationFormat>宽屏</PresentationFormat>
  <Paragraphs>47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Wingdings</vt:lpstr>
      <vt:lpstr>Bebas Neue</vt:lpstr>
      <vt:lpstr>Segoe Print</vt:lpstr>
      <vt:lpstr>Arial Black</vt:lpstr>
      <vt:lpstr>思源黑体 CN Medium</vt:lpstr>
      <vt:lpstr>黑体</vt:lpstr>
      <vt:lpstr>Arial Unicode MS</vt:lpstr>
      <vt:lpstr>Calibri</vt:lpstr>
      <vt:lpstr>2_Office 主题​​</vt:lpstr>
      <vt:lpstr>PowerPoint 演示文稿</vt:lpstr>
      <vt:lpstr>本材料要包括但不限如下内容：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朱婧</dc:creator>
  <cp:lastModifiedBy>南山</cp:lastModifiedBy>
  <cp:revision>253</cp:revision>
  <dcterms:created xsi:type="dcterms:W3CDTF">2025-03-27T01:56:00Z</dcterms:created>
  <dcterms:modified xsi:type="dcterms:W3CDTF">2025-03-28T09:22:28Z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5182B0C5CBE94E8FA9F8BB533567E48B_13</vt:lpwstr>
  </property>
</Properties>
</file>